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handoutMasterIdLst>
    <p:handoutMasterId r:id="rId10"/>
  </p:handoutMasterIdLst>
  <p:sldIdLst>
    <p:sldId id="256" r:id="rId2"/>
    <p:sldId id="258" r:id="rId3"/>
    <p:sldId id="264" r:id="rId4"/>
    <p:sldId id="259" r:id="rId5"/>
    <p:sldId id="270" r:id="rId6"/>
    <p:sldId id="269" r:id="rId7"/>
    <p:sldId id="268" r:id="rId8"/>
    <p:sldId id="271"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5485FC-6EBE-409D-ABE6-395FB58C71D7}" type="datetimeFigureOut">
              <a:rPr lang="en-US" smtClean="0"/>
              <a:t>10/8/2015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7BBA830-090C-4191-AAEA-5C1E2C8EE610}" type="slidenum">
              <a:rPr lang="en-US" smtClean="0"/>
              <a:t>‹#›</a:t>
            </a:fld>
            <a:endParaRPr lang="en-US" dirty="0"/>
          </a:p>
        </p:txBody>
      </p:sp>
    </p:spTree>
    <p:extLst>
      <p:ext uri="{BB962C8B-B14F-4D97-AF65-F5344CB8AC3E}">
        <p14:creationId xmlns:p14="http://schemas.microsoft.com/office/powerpoint/2010/main" val="2895861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932D50B-4BDF-49A2-8A5C-D70F13449B23}" type="datetimeFigureOut">
              <a:rPr lang="en-US" smtClean="0"/>
              <a:t>10/8/2015</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6A9A424A-B2B0-4F32-9731-00BD0632DA08}"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75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9A424A-B2B0-4F32-9731-00BD0632DA08}" type="slidenum">
              <a:rPr lang="en-US" smtClean="0"/>
              <a:t>‹#›</a:t>
            </a:fld>
            <a:endParaRPr lang="en-US" dirty="0"/>
          </a:p>
        </p:txBody>
      </p:sp>
    </p:spTree>
    <p:extLst>
      <p:ext uri="{BB962C8B-B14F-4D97-AF65-F5344CB8AC3E}">
        <p14:creationId xmlns:p14="http://schemas.microsoft.com/office/powerpoint/2010/main" val="79579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9A424A-B2B0-4F32-9731-00BD0632DA08}"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56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9A424A-B2B0-4F32-9731-00BD0632DA08}"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101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9A424A-B2B0-4F32-9731-00BD0632DA08}" type="slidenum">
              <a:rPr lang="en-US" smtClean="0"/>
              <a:t>‹#›</a:t>
            </a:fld>
            <a:endParaRPr lang="en-US" dirty="0"/>
          </a:p>
        </p:txBody>
      </p:sp>
    </p:spTree>
    <p:extLst>
      <p:ext uri="{BB962C8B-B14F-4D97-AF65-F5344CB8AC3E}">
        <p14:creationId xmlns:p14="http://schemas.microsoft.com/office/powerpoint/2010/main" val="102519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9A424A-B2B0-4F32-9731-00BD0632DA08}"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82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9A424A-B2B0-4F32-9731-00BD0632DA08}"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135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9A424A-B2B0-4F32-9731-00BD0632DA08}"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08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9A424A-B2B0-4F32-9731-00BD0632DA08}"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00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9A424A-B2B0-4F32-9731-00BD0632DA08}" type="slidenum">
              <a:rPr lang="en-US" smtClean="0"/>
              <a:t>‹#›</a:t>
            </a:fld>
            <a:endParaRPr lang="en-US" dirty="0"/>
          </a:p>
        </p:txBody>
      </p:sp>
    </p:spTree>
    <p:extLst>
      <p:ext uri="{BB962C8B-B14F-4D97-AF65-F5344CB8AC3E}">
        <p14:creationId xmlns:p14="http://schemas.microsoft.com/office/powerpoint/2010/main" val="173096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9A424A-B2B0-4F32-9731-00BD0632DA08}"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20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9A424A-B2B0-4F32-9731-00BD0632DA08}" type="slidenum">
              <a:rPr lang="en-US" smtClean="0"/>
              <a:t>‹#›</a:t>
            </a:fld>
            <a:endParaRPr lang="en-US" dirty="0"/>
          </a:p>
        </p:txBody>
      </p:sp>
    </p:spTree>
    <p:extLst>
      <p:ext uri="{BB962C8B-B14F-4D97-AF65-F5344CB8AC3E}">
        <p14:creationId xmlns:p14="http://schemas.microsoft.com/office/powerpoint/2010/main" val="54566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9A424A-B2B0-4F32-9731-00BD0632DA08}"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16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9A424A-B2B0-4F32-9731-00BD0632DA08}"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01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9A424A-B2B0-4F32-9731-00BD0632DA08}" type="slidenum">
              <a:rPr lang="en-US" smtClean="0"/>
              <a:t>‹#›</a:t>
            </a:fld>
            <a:endParaRPr lang="en-US" dirty="0"/>
          </a:p>
        </p:txBody>
      </p:sp>
    </p:spTree>
    <p:extLst>
      <p:ext uri="{BB962C8B-B14F-4D97-AF65-F5344CB8AC3E}">
        <p14:creationId xmlns:p14="http://schemas.microsoft.com/office/powerpoint/2010/main" val="108010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9A424A-B2B0-4F32-9731-00BD0632DA08}"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44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2D50B-4BDF-49A2-8A5C-D70F13449B23}" type="datetimeFigureOut">
              <a:rPr lang="en-US" smtClean="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9A424A-B2B0-4F32-9731-00BD0632DA08}" type="slidenum">
              <a:rPr lang="en-US" smtClean="0"/>
              <a:t>‹#›</a:t>
            </a:fld>
            <a:endParaRPr lang="en-US" dirty="0"/>
          </a:p>
        </p:txBody>
      </p:sp>
    </p:spTree>
    <p:extLst>
      <p:ext uri="{BB962C8B-B14F-4D97-AF65-F5344CB8AC3E}">
        <p14:creationId xmlns:p14="http://schemas.microsoft.com/office/powerpoint/2010/main" val="1690849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32D50B-4BDF-49A2-8A5C-D70F13449B23}" type="datetimeFigureOut">
              <a:rPr lang="en-US" smtClean="0"/>
              <a:t>10/8/2015</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9A424A-B2B0-4F32-9731-00BD0632DA08}" type="slidenum">
              <a:rPr lang="en-US" smtClean="0"/>
              <a:t>‹#›</a:t>
            </a:fld>
            <a:endParaRPr lang="en-US" dirty="0"/>
          </a:p>
        </p:txBody>
      </p:sp>
    </p:spTree>
    <p:extLst>
      <p:ext uri="{BB962C8B-B14F-4D97-AF65-F5344CB8AC3E}">
        <p14:creationId xmlns:p14="http://schemas.microsoft.com/office/powerpoint/2010/main" val="311751772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9.xml"/><Relationship Id="rId5" Type="http://schemas.openxmlformats.org/officeDocument/2006/relationships/image" Target="../media/image17.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dcf.wisconsin.gov/youngstar/default.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dcf.wisconsin.gov/youngstar/default.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1" y="4953000"/>
            <a:ext cx="8372104" cy="1143000"/>
          </a:xfrm>
        </p:spPr>
        <p:style>
          <a:lnRef idx="2">
            <a:schemeClr val="dk1"/>
          </a:lnRef>
          <a:fillRef idx="1">
            <a:schemeClr val="lt1"/>
          </a:fillRef>
          <a:effectRef idx="0">
            <a:schemeClr val="dk1"/>
          </a:effectRef>
          <a:fontRef idx="minor">
            <a:schemeClr val="dk1"/>
          </a:fontRef>
        </p:style>
        <p:txBody>
          <a:bodyPr>
            <a:normAutofit lnSpcReduction="10000"/>
          </a:bodyPr>
          <a:lstStyle/>
          <a:p>
            <a:r>
              <a:rPr lang="en-US" sz="1700" b="1" dirty="0" smtClean="0">
                <a:latin typeface="Times New Roman" panose="02020603050405020304" pitchFamily="18" charset="0"/>
                <a:cs typeface="Times New Roman" panose="02020603050405020304" pitchFamily="18" charset="0"/>
              </a:rPr>
              <a:t>Whitefish Bay Recreation and Community Education</a:t>
            </a:r>
          </a:p>
          <a:p>
            <a:r>
              <a:rPr lang="en-US" sz="1800" b="1" dirty="0" smtClean="0">
                <a:latin typeface="Times New Roman" panose="02020603050405020304" pitchFamily="18" charset="0"/>
                <a:cs typeface="Times New Roman" panose="02020603050405020304" pitchFamily="18" charset="0"/>
              </a:rPr>
              <a:t>Status Update: 2014-2015</a:t>
            </a:r>
          </a:p>
          <a:p>
            <a:r>
              <a:rPr lang="en-US" sz="1800" b="1" dirty="0" smtClean="0">
                <a:latin typeface="Times New Roman" panose="02020603050405020304" pitchFamily="18" charset="0"/>
                <a:cs typeface="Times New Roman" panose="02020603050405020304" pitchFamily="18" charset="0"/>
              </a:rPr>
              <a:t>October 7, 2015</a:t>
            </a:r>
            <a:endParaRPr lang="en-US" sz="1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645" y="1154124"/>
            <a:ext cx="2730755" cy="358148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154123"/>
            <a:ext cx="2710543" cy="35814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226" y="1154123"/>
            <a:ext cx="2748083" cy="3581489"/>
          </a:xfrm>
          <a:prstGeom prst="rect">
            <a:avLst/>
          </a:prstGeom>
        </p:spPr>
      </p:pic>
    </p:spTree>
    <p:extLst>
      <p:ext uri="{BB962C8B-B14F-4D97-AF65-F5344CB8AC3E}">
        <p14:creationId xmlns:p14="http://schemas.microsoft.com/office/powerpoint/2010/main" val="361249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304800"/>
            <a:ext cx="5326743" cy="1754326"/>
          </a:xfrm>
          <a:prstGeom prst="rect">
            <a:avLst/>
          </a:prstGeom>
          <a:solidFill>
            <a:schemeClr val="bg2"/>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July 1, 2014-June 30, 2015</a:t>
            </a:r>
          </a:p>
          <a:p>
            <a:pPr algn="ctr"/>
            <a:r>
              <a:rPr lang="en-US" dirty="0" smtClean="0"/>
              <a:t>12,734 Total Participants</a:t>
            </a:r>
          </a:p>
          <a:p>
            <a:pPr algn="ctr"/>
            <a:endParaRPr lang="en-US" dirty="0"/>
          </a:p>
          <a:p>
            <a:pPr algn="ctr"/>
            <a:r>
              <a:rPr lang="en-US" dirty="0" smtClean="0"/>
              <a:t>1,938 sections of programs offered</a:t>
            </a:r>
          </a:p>
          <a:p>
            <a:pPr algn="ctr"/>
            <a:r>
              <a:rPr lang="en-US" dirty="0" smtClean="0"/>
              <a:t>4.4% cancelled</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209800"/>
            <a:ext cx="6858000" cy="3733800"/>
          </a:xfrm>
          <a:prstGeom prst="rect">
            <a:avLst/>
          </a:prstGeom>
        </p:spPr>
      </p:pic>
    </p:spTree>
    <p:extLst>
      <p:ext uri="{BB962C8B-B14F-4D97-AF65-F5344CB8AC3E}">
        <p14:creationId xmlns:p14="http://schemas.microsoft.com/office/powerpoint/2010/main" val="1823789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543800" cy="3508653"/>
          </a:xfrm>
          <a:prstGeom prst="rect">
            <a:avLst/>
          </a:prstGeom>
          <a:noFill/>
        </p:spPr>
        <p:txBody>
          <a:bodyPr wrap="square" rtlCol="0">
            <a:spAutoFit/>
          </a:bodyPr>
          <a:lstStyle/>
          <a:p>
            <a:pPr algn="ctr"/>
            <a:r>
              <a:rPr lang="en-US" sz="2400" b="1" dirty="0" smtClean="0"/>
              <a:t>Participation Data Highlights</a:t>
            </a:r>
          </a:p>
          <a:p>
            <a:pPr algn="ctr"/>
            <a:endParaRPr lang="en-US" dirty="0"/>
          </a:p>
          <a:p>
            <a:pPr algn="ctr"/>
            <a:r>
              <a:rPr lang="en-US" b="1" u="sng" dirty="0" smtClean="0"/>
              <a:t>Summer 2015</a:t>
            </a:r>
          </a:p>
          <a:p>
            <a:pPr algn="ctr"/>
            <a:r>
              <a:rPr lang="en-US" dirty="0"/>
              <a:t> </a:t>
            </a:r>
            <a:endParaRPr lang="en-US" dirty="0" smtClean="0"/>
          </a:p>
          <a:p>
            <a:pPr algn="ctr"/>
            <a:r>
              <a:rPr lang="en-US" b="1" dirty="0" smtClean="0"/>
              <a:t>Total Enrollees</a:t>
            </a:r>
            <a:r>
              <a:rPr lang="en-US" dirty="0" smtClean="0"/>
              <a:t>		8,100</a:t>
            </a:r>
          </a:p>
          <a:p>
            <a:pPr algn="ctr"/>
            <a:endParaRPr lang="en-US" dirty="0"/>
          </a:p>
          <a:p>
            <a:pPr algn="ctr"/>
            <a:r>
              <a:rPr lang="en-US" b="1" dirty="0" smtClean="0"/>
              <a:t>Resident Count </a:t>
            </a:r>
            <a:r>
              <a:rPr lang="en-US" dirty="0" smtClean="0"/>
              <a:t>7,337     </a:t>
            </a:r>
            <a:r>
              <a:rPr lang="en-US" b="1" dirty="0" smtClean="0"/>
              <a:t>Non-Resident Count </a:t>
            </a:r>
            <a:r>
              <a:rPr lang="en-US" dirty="0" smtClean="0"/>
              <a:t>	763</a:t>
            </a:r>
          </a:p>
          <a:p>
            <a:pPr algn="ctr"/>
            <a:r>
              <a:rPr lang="en-US" dirty="0" smtClean="0"/>
              <a:t>	</a:t>
            </a:r>
          </a:p>
          <a:p>
            <a:pPr algn="ctr"/>
            <a:r>
              <a:rPr lang="en-US" dirty="0" smtClean="0"/>
              <a:t>842 sections of programming</a:t>
            </a:r>
          </a:p>
          <a:p>
            <a:r>
              <a:rPr lang="en-US" dirty="0"/>
              <a:t>	 </a:t>
            </a:r>
            <a:r>
              <a:rPr lang="en-US" dirty="0" smtClean="0"/>
              <a:t>             *Largest age group served 0-9 years	 4,271</a:t>
            </a:r>
          </a:p>
          <a:p>
            <a:endParaRPr lang="en-US" dirty="0" smtClean="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9127" y="3550298"/>
            <a:ext cx="2718837" cy="26947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038" y="3581399"/>
            <a:ext cx="2691361" cy="269136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7964" y="3550298"/>
            <a:ext cx="2566436" cy="2735966"/>
          </a:xfrm>
          <a:prstGeom prst="rect">
            <a:avLst/>
          </a:prstGeom>
        </p:spPr>
      </p:pic>
    </p:spTree>
    <p:extLst>
      <p:ext uri="{BB962C8B-B14F-4D97-AF65-F5344CB8AC3E}">
        <p14:creationId xmlns:p14="http://schemas.microsoft.com/office/powerpoint/2010/main" val="3777084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0992" y="714976"/>
            <a:ext cx="2438400" cy="5078313"/>
          </a:xfrm>
          <a:prstGeom prst="rect">
            <a:avLst/>
          </a:prstGeom>
          <a:noFill/>
        </p:spPr>
        <p:txBody>
          <a:bodyPr wrap="square" rtlCol="0">
            <a:spAutoFit/>
          </a:bodyPr>
          <a:lstStyle/>
          <a:p>
            <a:endParaRPr lang="en-US" sz="2400" b="1" dirty="0" smtClean="0"/>
          </a:p>
          <a:p>
            <a:endParaRPr lang="en-US" sz="2400" b="1" dirty="0" smtClean="0"/>
          </a:p>
          <a:p>
            <a:pPr algn="ctr"/>
            <a:endParaRPr lang="en-US" sz="2400" b="1" dirty="0" smtClean="0"/>
          </a:p>
          <a:p>
            <a:endParaRPr lang="en-US" dirty="0" smtClean="0"/>
          </a:p>
          <a:p>
            <a:endParaRPr lang="en-US" dirty="0"/>
          </a:p>
          <a:p>
            <a:endParaRPr lang="en-US" dirty="0" smtClean="0"/>
          </a:p>
          <a:p>
            <a:endParaRPr lang="en-US" dirty="0"/>
          </a:p>
          <a:p>
            <a:endParaRPr lang="en-US" dirty="0" smtClean="0"/>
          </a:p>
          <a:p>
            <a:pPr algn="ctr"/>
            <a:r>
              <a:rPr lang="en-US" dirty="0" smtClean="0"/>
              <a:t>The mission of the before and after school program is to provide high quality programming in collaboration with community agencies, parents, district staff and faculty.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97660" y="3949953"/>
            <a:ext cx="2549679" cy="1912260"/>
          </a:xfrm>
          <a:prstGeom prst="rect">
            <a:avLst/>
          </a:prstGeom>
        </p:spPr>
      </p:pic>
      <p:sp>
        <p:nvSpPr>
          <p:cNvPr id="4" name="Title 3"/>
          <p:cNvSpPr>
            <a:spLocks noGrp="1"/>
          </p:cNvSpPr>
          <p:nvPr>
            <p:ph type="title"/>
          </p:nvPr>
        </p:nvSpPr>
        <p:spPr>
          <a:xfrm>
            <a:off x="2924054" y="1371600"/>
            <a:ext cx="5867400" cy="1995942"/>
          </a:xfrm>
        </p:spPr>
        <p:txBody>
          <a:bodyPr>
            <a:normAutofit fontScale="90000"/>
          </a:bodyPr>
          <a:lstStyle/>
          <a:p>
            <a:pPr lvl="0">
              <a:spcBef>
                <a:spcPts val="0"/>
              </a:spcBef>
            </a:pPr>
            <a:r>
              <a:rPr lang="en-US" sz="1800" dirty="0" smtClean="0">
                <a:solidFill>
                  <a:prstClr val="black"/>
                </a:solidFill>
              </a:rPr>
              <a:t/>
            </a:r>
            <a:br>
              <a:rPr lang="en-US" sz="1800" dirty="0" smtClean="0">
                <a:solidFill>
                  <a:prstClr val="black"/>
                </a:solidFill>
              </a:rPr>
            </a:br>
            <a:r>
              <a:rPr lang="en-US" sz="1800" dirty="0">
                <a:solidFill>
                  <a:prstClr val="black"/>
                </a:solidFill>
              </a:rPr>
              <a:t/>
            </a:r>
            <a:br>
              <a:rPr lang="en-US" sz="1800" dirty="0">
                <a:solidFill>
                  <a:prstClr val="black"/>
                </a:solidFill>
              </a:rPr>
            </a:br>
            <a:r>
              <a:rPr lang="en-US" sz="1800" dirty="0" smtClean="0">
                <a:solidFill>
                  <a:prstClr val="black"/>
                </a:solidFill>
              </a:rPr>
              <a:t/>
            </a:r>
            <a:br>
              <a:rPr lang="en-US" sz="1800" dirty="0" smtClean="0">
                <a:solidFill>
                  <a:prstClr val="black"/>
                </a:solidFill>
              </a:rPr>
            </a:br>
            <a:r>
              <a:rPr lang="en-US" sz="1800" dirty="0" smtClean="0">
                <a:solidFill>
                  <a:prstClr val="black"/>
                </a:solidFill>
              </a:rPr>
              <a:t>Children </a:t>
            </a:r>
            <a:r>
              <a:rPr lang="en-US" sz="1800" dirty="0">
                <a:solidFill>
                  <a:prstClr val="black"/>
                </a:solidFill>
              </a:rPr>
              <a:t>enrolled 	</a:t>
            </a:r>
            <a:r>
              <a:rPr lang="en-US" sz="1800" b="0" dirty="0" smtClean="0">
                <a:solidFill>
                  <a:prstClr val="black"/>
                </a:solidFill>
              </a:rPr>
              <a:t>Richards 83	</a:t>
            </a:r>
            <a:r>
              <a:rPr lang="en-US" sz="1800" b="0" dirty="0" smtClean="0">
                <a:solidFill>
                  <a:srgbClr val="FF0000"/>
                </a:solidFill>
              </a:rPr>
              <a:t>(105) </a:t>
            </a:r>
            <a:r>
              <a:rPr lang="en-US" sz="1800" b="0" dirty="0">
                <a:solidFill>
                  <a:prstClr val="black"/>
                </a:solidFill>
              </a:rPr>
              <a:t>	</a:t>
            </a:r>
            <a:r>
              <a:rPr lang="en-US" sz="1800" b="0" dirty="0" smtClean="0">
                <a:solidFill>
                  <a:prstClr val="black"/>
                </a:solidFill>
              </a:rPr>
              <a:t>			Cumberland 83	 	</a:t>
            </a:r>
            <a:r>
              <a:rPr lang="en-US" sz="1800" b="0" dirty="0" smtClean="0">
                <a:solidFill>
                  <a:srgbClr val="FF0000"/>
                </a:solidFill>
              </a:rPr>
              <a:t>(83)</a:t>
            </a:r>
            <a:r>
              <a:rPr lang="en-US" sz="1800" b="0" dirty="0">
                <a:solidFill>
                  <a:prstClr val="black"/>
                </a:solidFill>
              </a:rPr>
              <a:t/>
            </a:r>
            <a:br>
              <a:rPr lang="en-US" sz="1800" b="0" dirty="0">
                <a:solidFill>
                  <a:prstClr val="black"/>
                </a:solidFill>
              </a:rPr>
            </a:br>
            <a:r>
              <a:rPr lang="en-US" sz="1800" dirty="0" smtClean="0">
                <a:solidFill>
                  <a:prstClr val="black"/>
                </a:solidFill>
              </a:rPr>
              <a:t>Current student</a:t>
            </a:r>
            <a:r>
              <a:rPr lang="en-US" sz="1800" dirty="0">
                <a:solidFill>
                  <a:prstClr val="black"/>
                </a:solidFill>
              </a:rPr>
              <a:t>: staff ratios </a:t>
            </a:r>
            <a:br>
              <a:rPr lang="en-US" sz="1800" dirty="0">
                <a:solidFill>
                  <a:prstClr val="black"/>
                </a:solidFill>
              </a:rPr>
            </a:br>
            <a:r>
              <a:rPr lang="en-US" sz="1800" b="0" dirty="0">
                <a:solidFill>
                  <a:prstClr val="black"/>
                </a:solidFill>
              </a:rPr>
              <a:t>Grades 1-5: </a:t>
            </a:r>
            <a:r>
              <a:rPr lang="en-US" sz="1800" b="0" dirty="0" smtClean="0">
                <a:solidFill>
                  <a:prstClr val="black"/>
                </a:solidFill>
              </a:rPr>
              <a:t>Cumberland 1:10/1:12 Richards 1:15/1:16</a:t>
            </a:r>
            <a:r>
              <a:rPr lang="en-US" sz="1800" b="0" dirty="0">
                <a:solidFill>
                  <a:prstClr val="black"/>
                </a:solidFill>
              </a:rPr>
              <a:t/>
            </a:r>
            <a:br>
              <a:rPr lang="en-US" sz="1800" b="0" dirty="0">
                <a:solidFill>
                  <a:prstClr val="black"/>
                </a:solidFill>
              </a:rPr>
            </a:br>
            <a:r>
              <a:rPr lang="en-US" sz="1800" b="0" dirty="0">
                <a:solidFill>
                  <a:prstClr val="black"/>
                </a:solidFill>
              </a:rPr>
              <a:t>Grades K4/K5: </a:t>
            </a:r>
            <a:r>
              <a:rPr lang="en-US" sz="1800" b="0" dirty="0" smtClean="0">
                <a:solidFill>
                  <a:prstClr val="black"/>
                </a:solidFill>
              </a:rPr>
              <a:t>1:12 or under </a:t>
            </a:r>
            <a:br>
              <a:rPr lang="en-US" sz="1800" b="0" dirty="0" smtClean="0">
                <a:solidFill>
                  <a:prstClr val="black"/>
                </a:solidFill>
              </a:rPr>
            </a:br>
            <a:r>
              <a:rPr lang="en-US" sz="1800" b="0" i="1" dirty="0" smtClean="0">
                <a:solidFill>
                  <a:prstClr val="black"/>
                </a:solidFill>
              </a:rPr>
              <a:t>              * All under state recommended ratios</a:t>
            </a:r>
            <a:r>
              <a:rPr lang="en-US" sz="1800" b="0" dirty="0">
                <a:solidFill>
                  <a:prstClr val="black"/>
                </a:solidFill>
              </a:rPr>
              <a:t/>
            </a:r>
            <a:br>
              <a:rPr lang="en-US" sz="1800" b="0" dirty="0">
                <a:solidFill>
                  <a:prstClr val="black"/>
                </a:solidFill>
              </a:rPr>
            </a:br>
            <a:r>
              <a:rPr lang="en-US" sz="1800" b="0" dirty="0" smtClean="0">
                <a:solidFill>
                  <a:prstClr val="black"/>
                </a:solidFill>
              </a:rPr>
              <a:t>Family Fun Nights- Chili Night, Yo-Daddy, Taco Bar &amp; Karaoke, </a:t>
            </a:r>
            <a:br>
              <a:rPr lang="en-US" sz="1800" b="0" dirty="0" smtClean="0">
                <a:solidFill>
                  <a:prstClr val="black"/>
                </a:solidFill>
              </a:rPr>
            </a:br>
            <a:r>
              <a:rPr lang="en-US" sz="1800" b="0" dirty="0" smtClean="0">
                <a:solidFill>
                  <a:prstClr val="black"/>
                </a:solidFill>
              </a:rPr>
              <a:t>Bingo Night</a:t>
            </a:r>
            <a:br>
              <a:rPr lang="en-US" sz="1800" b="0" dirty="0" smtClean="0">
                <a:solidFill>
                  <a:prstClr val="black"/>
                </a:solidFill>
              </a:rPr>
            </a:br>
            <a:r>
              <a:rPr lang="en-US" sz="1800" b="0" dirty="0" smtClean="0">
                <a:solidFill>
                  <a:prstClr val="black"/>
                </a:solidFill>
              </a:rPr>
              <a:t>Participated in the Kohl’s Field Trip Grant Program and offered </a:t>
            </a:r>
            <a:br>
              <a:rPr lang="en-US" sz="1800" b="0" dirty="0" smtClean="0">
                <a:solidFill>
                  <a:prstClr val="black"/>
                </a:solidFill>
              </a:rPr>
            </a:br>
            <a:r>
              <a:rPr lang="en-US" sz="1800" b="0" dirty="0" smtClean="0">
                <a:solidFill>
                  <a:prstClr val="black"/>
                </a:solidFill>
              </a:rPr>
              <a:t>FREE fieldtrips on select School Days Out days.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46" y="714976"/>
            <a:ext cx="2057400" cy="17673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8984" y="3888487"/>
            <a:ext cx="1274799" cy="227125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050684" y="3874343"/>
            <a:ext cx="2549679" cy="2063481"/>
          </a:xfrm>
          <a:prstGeom prst="rect">
            <a:avLst/>
          </a:prstGeom>
        </p:spPr>
      </p:pic>
    </p:spTree>
    <p:extLst>
      <p:ext uri="{BB962C8B-B14F-4D97-AF65-F5344CB8AC3E}">
        <p14:creationId xmlns:p14="http://schemas.microsoft.com/office/powerpoint/2010/main" val="609237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799"/>
            <a:ext cx="2438400" cy="2585323"/>
          </a:xfrm>
          <a:prstGeom prst="rect">
            <a:avLst/>
          </a:prstGeom>
          <a:noFill/>
        </p:spPr>
        <p:txBody>
          <a:bodyPr wrap="square" rtlCol="0">
            <a:spAutoFit/>
          </a:bodyPr>
          <a:lstStyle/>
          <a:p>
            <a:endParaRPr lang="en-US" sz="2400" b="1" dirty="0" smtClean="0"/>
          </a:p>
          <a:p>
            <a:endParaRPr lang="en-US" sz="2400" b="1" dirty="0" smtClean="0"/>
          </a:p>
          <a:p>
            <a:pPr algn="ctr"/>
            <a:endParaRPr lang="en-US" sz="2400" b="1" dirty="0" smtClean="0"/>
          </a:p>
          <a:p>
            <a:endParaRPr lang="en-US" dirty="0" smtClean="0"/>
          </a:p>
          <a:p>
            <a:endParaRPr lang="en-US" dirty="0"/>
          </a:p>
          <a:p>
            <a:endParaRPr lang="en-US" dirty="0" smtClean="0"/>
          </a:p>
          <a:p>
            <a:endParaRPr lang="en-US" dirty="0"/>
          </a:p>
          <a:p>
            <a:endParaRPr lang="en-US" dirty="0" smtClean="0"/>
          </a:p>
        </p:txBody>
      </p:sp>
      <p:sp>
        <p:nvSpPr>
          <p:cNvPr id="4" name="Title 3"/>
          <p:cNvSpPr>
            <a:spLocks noGrp="1"/>
          </p:cNvSpPr>
          <p:nvPr>
            <p:ph type="title"/>
          </p:nvPr>
        </p:nvSpPr>
        <p:spPr>
          <a:xfrm>
            <a:off x="2971800" y="533400"/>
            <a:ext cx="5867400" cy="5638800"/>
          </a:xfrm>
        </p:spPr>
        <p:txBody>
          <a:bodyPr>
            <a:normAutofit/>
          </a:bodyPr>
          <a:lstStyle/>
          <a:p>
            <a:pPr lvl="0" algn="l">
              <a:spcBef>
                <a:spcPts val="0"/>
              </a:spcBef>
            </a:pPr>
            <a:r>
              <a:rPr lang="en-US" sz="1800" b="1" dirty="0" smtClean="0">
                <a:solidFill>
                  <a:prstClr val="black"/>
                </a:solidFill>
              </a:rPr>
              <a:t>Parent Satisfaction Survey Results</a:t>
            </a:r>
            <a:r>
              <a:rPr lang="en-US" sz="1800" b="0" dirty="0" smtClean="0">
                <a:solidFill>
                  <a:prstClr val="black"/>
                </a:solidFill>
              </a:rPr>
              <a:t/>
            </a:r>
            <a:br>
              <a:rPr lang="en-US" sz="1800" b="0" dirty="0" smtClean="0">
                <a:solidFill>
                  <a:prstClr val="black"/>
                </a:solidFill>
              </a:rPr>
            </a:br>
            <a:r>
              <a:rPr lang="en-US" sz="1800" b="0" dirty="0" smtClean="0">
                <a:solidFill>
                  <a:prstClr val="black"/>
                </a:solidFill>
              </a:rPr>
              <a:t>				       				 </a:t>
            </a:r>
            <a:r>
              <a:rPr lang="en-US" sz="1400" b="0" dirty="0" smtClean="0">
                <a:solidFill>
                  <a:prstClr val="black"/>
                </a:solidFill>
              </a:rPr>
              <a:t>Average Score 					                				      out of 5</a:t>
            </a:r>
            <a:r>
              <a:rPr lang="en-US" sz="1800" b="0" dirty="0">
                <a:solidFill>
                  <a:prstClr val="black"/>
                </a:solidFill>
              </a:rPr>
              <a:t/>
            </a:r>
            <a:br>
              <a:rPr lang="en-US" sz="1800" b="0" dirty="0">
                <a:solidFill>
                  <a:prstClr val="black"/>
                </a:solidFill>
              </a:rPr>
            </a:br>
            <a:r>
              <a:rPr lang="en-US" sz="1400" b="0" dirty="0" smtClean="0">
                <a:solidFill>
                  <a:prstClr val="black"/>
                </a:solidFill>
              </a:rPr>
              <a:t>Parts of Day(overall satisfaction for care given)		4.6</a:t>
            </a:r>
            <a:br>
              <a:rPr lang="en-US" sz="1400" b="0" dirty="0" smtClean="0">
                <a:solidFill>
                  <a:prstClr val="black"/>
                </a:solidFill>
              </a:rPr>
            </a:br>
            <a:r>
              <a:rPr lang="en-US" sz="1400" b="0" dirty="0" smtClean="0">
                <a:solidFill>
                  <a:prstClr val="black"/>
                </a:solidFill>
              </a:rPr>
              <a:t>School Resources/Linkages					3.67</a:t>
            </a:r>
            <a:r>
              <a:rPr lang="en-US" sz="1400" b="0" dirty="0">
                <a:solidFill>
                  <a:prstClr val="black"/>
                </a:solidFill>
              </a:rPr>
              <a:t/>
            </a:r>
            <a:br>
              <a:rPr lang="en-US" sz="1400" b="0" dirty="0">
                <a:solidFill>
                  <a:prstClr val="black"/>
                </a:solidFill>
              </a:rPr>
            </a:br>
            <a:r>
              <a:rPr lang="en-US" sz="1400" b="0" dirty="0" smtClean="0">
                <a:solidFill>
                  <a:prstClr val="black"/>
                </a:solidFill>
              </a:rPr>
              <a:t>Overall Impressions						4.32</a:t>
            </a:r>
            <a:br>
              <a:rPr lang="en-US" sz="1400" b="0" dirty="0" smtClean="0">
                <a:solidFill>
                  <a:prstClr val="black"/>
                </a:solidFill>
              </a:rPr>
            </a:br>
            <a:r>
              <a:rPr lang="en-US" sz="1400" b="0" dirty="0" smtClean="0">
                <a:solidFill>
                  <a:prstClr val="black"/>
                </a:solidFill>
              </a:rPr>
              <a:t>Parent Communication						4.22</a:t>
            </a:r>
            <a:br>
              <a:rPr lang="en-US" sz="1400" b="0" dirty="0" smtClean="0">
                <a:solidFill>
                  <a:prstClr val="black"/>
                </a:solidFill>
              </a:rPr>
            </a:br>
            <a:r>
              <a:rPr lang="en-US" sz="1400" b="0" dirty="0">
                <a:solidFill>
                  <a:prstClr val="black"/>
                </a:solidFill>
              </a:rPr>
              <a:t/>
            </a:r>
            <a:br>
              <a:rPr lang="en-US" sz="1400" b="0" dirty="0">
                <a:solidFill>
                  <a:prstClr val="black"/>
                </a:solidFill>
              </a:rPr>
            </a:br>
            <a:r>
              <a:rPr lang="en-US" sz="1400" b="1" dirty="0" smtClean="0">
                <a:solidFill>
                  <a:prstClr val="black"/>
                </a:solidFill>
              </a:rPr>
              <a:t>What are Families Saying?</a:t>
            </a:r>
            <a:r>
              <a:rPr lang="en-US" sz="1400" b="0" dirty="0" smtClean="0">
                <a:solidFill>
                  <a:prstClr val="black"/>
                </a:solidFill>
              </a:rPr>
              <a:t/>
            </a:r>
            <a:br>
              <a:rPr lang="en-US" sz="1400" b="0" dirty="0" smtClean="0">
                <a:solidFill>
                  <a:prstClr val="black"/>
                </a:solidFill>
              </a:rPr>
            </a:br>
            <a:r>
              <a:rPr lang="en-US" sz="1400" b="0" dirty="0">
                <a:solidFill>
                  <a:prstClr val="black"/>
                </a:solidFill>
              </a:rPr>
              <a:t/>
            </a:r>
            <a:br>
              <a:rPr lang="en-US" sz="1400" b="0" dirty="0">
                <a:solidFill>
                  <a:prstClr val="black"/>
                </a:solidFill>
              </a:rPr>
            </a:br>
            <a:r>
              <a:rPr lang="en-US" sz="1400" b="0" i="1" dirty="0" smtClean="0">
                <a:solidFill>
                  <a:prstClr val="black"/>
                </a:solidFill>
              </a:rPr>
              <a:t>“Great Job! Wonderful caring, &amp; fun staff. Keep up the good work!”</a:t>
            </a:r>
            <a:br>
              <a:rPr lang="en-US" sz="1400" b="0" i="1" dirty="0" smtClean="0">
                <a:solidFill>
                  <a:prstClr val="black"/>
                </a:solidFill>
              </a:rPr>
            </a:br>
            <a:r>
              <a:rPr lang="en-US" sz="1400" b="0" i="1" dirty="0" smtClean="0">
                <a:solidFill>
                  <a:prstClr val="black"/>
                </a:solidFill>
              </a:rPr>
              <a:t/>
            </a:r>
            <a:br>
              <a:rPr lang="en-US" sz="1400" b="0" i="1" dirty="0" smtClean="0">
                <a:solidFill>
                  <a:prstClr val="black"/>
                </a:solidFill>
              </a:rPr>
            </a:br>
            <a:r>
              <a:rPr lang="en-US" sz="1400" b="0" i="1" dirty="0" smtClean="0">
                <a:solidFill>
                  <a:prstClr val="black"/>
                </a:solidFill>
              </a:rPr>
              <a:t>“This has been a wonderful before school program for my daughter! Thank You!”</a:t>
            </a:r>
            <a:br>
              <a:rPr lang="en-US" sz="1400" b="0" i="1" dirty="0" smtClean="0">
                <a:solidFill>
                  <a:prstClr val="black"/>
                </a:solidFill>
              </a:rPr>
            </a:br>
            <a:r>
              <a:rPr lang="en-US" sz="1400" b="0" i="1" dirty="0">
                <a:solidFill>
                  <a:prstClr val="black"/>
                </a:solidFill>
              </a:rPr>
              <a:t/>
            </a:r>
            <a:br>
              <a:rPr lang="en-US" sz="1400" b="0" i="1" dirty="0">
                <a:solidFill>
                  <a:prstClr val="black"/>
                </a:solidFill>
              </a:rPr>
            </a:br>
            <a:r>
              <a:rPr lang="en-US" sz="1400" b="0" i="1" dirty="0" smtClean="0">
                <a:solidFill>
                  <a:prstClr val="black"/>
                </a:solidFill>
              </a:rPr>
              <a:t>“The quality of care is outstanding, the staff is very professional and on top of the care needed for each child.”</a:t>
            </a:r>
            <a:br>
              <a:rPr lang="en-US" sz="1400" b="0" i="1" dirty="0" smtClean="0">
                <a:solidFill>
                  <a:prstClr val="black"/>
                </a:solidFill>
              </a:rPr>
            </a:br>
            <a:r>
              <a:rPr lang="en-US" sz="1400" b="0" i="1" dirty="0">
                <a:solidFill>
                  <a:prstClr val="black"/>
                </a:solidFill>
              </a:rPr>
              <a:t/>
            </a:r>
            <a:br>
              <a:rPr lang="en-US" sz="1400" b="0" i="1" dirty="0">
                <a:solidFill>
                  <a:prstClr val="black"/>
                </a:solidFill>
              </a:rPr>
            </a:br>
            <a:r>
              <a:rPr lang="en-US" sz="1400" b="0" i="1" dirty="0" smtClean="0">
                <a:solidFill>
                  <a:prstClr val="black"/>
                </a:solidFill>
              </a:rPr>
              <a:t>“Connects has far exceeded our expectations. Our daughter loves it!”</a:t>
            </a:r>
            <a:br>
              <a:rPr lang="en-US" sz="1400" b="0" i="1" dirty="0" smtClean="0">
                <a:solidFill>
                  <a:prstClr val="black"/>
                </a:solidFill>
              </a:rPr>
            </a:br>
            <a:r>
              <a:rPr lang="en-US" sz="1400" b="0" i="1" dirty="0">
                <a:solidFill>
                  <a:prstClr val="black"/>
                </a:solidFill>
              </a:rPr>
              <a:t/>
            </a:r>
            <a:br>
              <a:rPr lang="en-US" sz="1400" b="0" i="1" dirty="0">
                <a:solidFill>
                  <a:prstClr val="black"/>
                </a:solidFill>
              </a:rPr>
            </a:br>
            <a:r>
              <a:rPr lang="en-US" sz="1400" b="0" i="1" dirty="0" smtClean="0">
                <a:solidFill>
                  <a:prstClr val="black"/>
                </a:solidFill>
              </a:rPr>
              <a:t>“THANKS for ALL that you do for our children and US! You are appreciated more than you know!”</a:t>
            </a:r>
            <a:br>
              <a:rPr lang="en-US" sz="1400" b="0" i="1" dirty="0" smtClean="0">
                <a:solidFill>
                  <a:prstClr val="black"/>
                </a:solidFill>
              </a:rPr>
            </a:br>
            <a:r>
              <a:rPr lang="en-US" sz="1400" b="0" i="1" dirty="0">
                <a:solidFill>
                  <a:prstClr val="black"/>
                </a:solidFill>
              </a:rPr>
              <a:t/>
            </a:r>
            <a:br>
              <a:rPr lang="en-US" sz="1400" b="0" i="1" dirty="0">
                <a:solidFill>
                  <a:prstClr val="black"/>
                </a:solidFill>
              </a:rPr>
            </a:br>
            <a:r>
              <a:rPr lang="en-US" sz="1400" b="0" i="1" dirty="0" smtClean="0">
                <a:solidFill>
                  <a:prstClr val="black"/>
                </a:solidFill>
              </a:rPr>
              <a:t>“Great job by the team there-truly feel it has been the most beneficial area of development for our son this year. Well Done.”</a:t>
            </a:r>
            <a:endParaRPr lang="en-US" sz="14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6860"/>
            <a:ext cx="2362200" cy="2441140"/>
          </a:xfrm>
          <a:prstGeom prst="rect">
            <a:avLst/>
          </a:prstGeom>
        </p:spPr>
      </p:pic>
    </p:spTree>
    <p:extLst>
      <p:ext uri="{BB962C8B-B14F-4D97-AF65-F5344CB8AC3E}">
        <p14:creationId xmlns:p14="http://schemas.microsoft.com/office/powerpoint/2010/main" val="394280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ngStar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809875" cy="10191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2000" y="1295400"/>
            <a:ext cx="7162800" cy="461665"/>
          </a:xfrm>
          <a:prstGeom prst="rect">
            <a:avLst/>
          </a:prstGeom>
          <a:noFill/>
        </p:spPr>
        <p:txBody>
          <a:bodyPr wrap="square" rtlCol="0">
            <a:spAutoFit/>
          </a:bodyPr>
          <a:lstStyle/>
          <a:p>
            <a:r>
              <a:rPr lang="en-US" sz="2400" dirty="0" smtClean="0"/>
              <a:t>2014-2015 From a Technical to Formal Rating</a:t>
            </a:r>
            <a:endParaRPr lang="en-US" sz="2400" dirty="0"/>
          </a:p>
        </p:txBody>
      </p:sp>
      <p:sp>
        <p:nvSpPr>
          <p:cNvPr id="4" name="TextBox 3"/>
          <p:cNvSpPr txBox="1"/>
          <p:nvPr/>
        </p:nvSpPr>
        <p:spPr>
          <a:xfrm>
            <a:off x="685800" y="2057400"/>
            <a:ext cx="72390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Worked with a Technical Consultant from September thru March to provide staff with the support and resources needed to prepare for the rating.</a:t>
            </a:r>
          </a:p>
          <a:p>
            <a:endParaRPr lang="en-US" dirty="0" smtClean="0"/>
          </a:p>
          <a:p>
            <a:pPr marL="285750" indent="-285750">
              <a:buFont typeface="Arial" panose="020B0604020202020204" pitchFamily="34" charset="0"/>
              <a:buChar char="•"/>
            </a:pPr>
            <a:r>
              <a:rPr lang="en-US" dirty="0" smtClean="0"/>
              <a:t>In April of 2015, DHFS sent a Youngstar Formal Rater to spend two days at each site observing and evaluating. The rater came unannounced and spent 8 hours total at each site.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SACERS and ECERS Assessment Tools were used along with the Youngstar Eligibility Requirements.</a:t>
            </a:r>
            <a:r>
              <a:rPr lang="en-US" dirty="0"/>
              <a:t>	</a:t>
            </a:r>
            <a:endParaRPr lang="en-US" dirty="0" smtClean="0"/>
          </a:p>
          <a:p>
            <a:endParaRPr lang="en-US" b="1" dirty="0" smtClean="0"/>
          </a:p>
          <a:p>
            <a:endParaRPr lang="en-US" dirty="0" smtClean="0"/>
          </a:p>
        </p:txBody>
      </p:sp>
    </p:spTree>
    <p:extLst>
      <p:ext uri="{BB962C8B-B14F-4D97-AF65-F5344CB8AC3E}">
        <p14:creationId xmlns:p14="http://schemas.microsoft.com/office/powerpoint/2010/main" val="3940751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ngStar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8098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5-Point Star 5"/>
          <p:cNvSpPr/>
          <p:nvPr/>
        </p:nvSpPr>
        <p:spPr>
          <a:xfrm>
            <a:off x="3352107" y="887912"/>
            <a:ext cx="4572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4453150" y="902732"/>
            <a:ext cx="506137"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3912259" y="886038"/>
            <a:ext cx="490344" cy="62816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648325" y="902732"/>
            <a:ext cx="2895600" cy="461665"/>
          </a:xfrm>
          <a:prstGeom prst="rect">
            <a:avLst/>
          </a:prstGeom>
          <a:noFill/>
        </p:spPr>
        <p:txBody>
          <a:bodyPr wrap="square" rtlCol="0">
            <a:spAutoFit/>
          </a:bodyPr>
          <a:lstStyle/>
          <a:p>
            <a:r>
              <a:rPr lang="en-US" sz="2400" dirty="0"/>
              <a:t>4</a:t>
            </a:r>
            <a:r>
              <a:rPr lang="en-US" sz="2400" dirty="0" smtClean="0"/>
              <a:t> star quality rating</a:t>
            </a:r>
            <a:endParaRPr lang="en-US" sz="2400" dirty="0"/>
          </a:p>
        </p:txBody>
      </p:sp>
      <p:sp>
        <p:nvSpPr>
          <p:cNvPr id="14" name="TextBox 13"/>
          <p:cNvSpPr txBox="1"/>
          <p:nvPr/>
        </p:nvSpPr>
        <p:spPr>
          <a:xfrm>
            <a:off x="1134630" y="1869614"/>
            <a:ext cx="7143178" cy="3539430"/>
          </a:xfrm>
          <a:prstGeom prst="rect">
            <a:avLst/>
          </a:prstGeom>
          <a:noFill/>
        </p:spPr>
        <p:txBody>
          <a:bodyPr wrap="square" rtlCol="0">
            <a:spAutoFit/>
          </a:bodyPr>
          <a:lstStyle/>
          <a:p>
            <a:r>
              <a:rPr lang="en-US" sz="1600" b="1" dirty="0" smtClean="0"/>
              <a:t>Cumberland </a:t>
            </a:r>
          </a:p>
          <a:p>
            <a:r>
              <a:rPr lang="en-US" sz="1600" dirty="0" smtClean="0"/>
              <a:t>Provider Education &amp; Training			10/15</a:t>
            </a:r>
          </a:p>
          <a:p>
            <a:r>
              <a:rPr lang="en-US" sz="1600" dirty="0" smtClean="0"/>
              <a:t>Learning Environment &amp; Curriculum		 6/13</a:t>
            </a:r>
          </a:p>
          <a:p>
            <a:r>
              <a:rPr lang="en-US" sz="1600" dirty="0" smtClean="0"/>
              <a:t>Business &amp; Professional Practices			 6/7</a:t>
            </a:r>
          </a:p>
          <a:p>
            <a:r>
              <a:rPr lang="en-US" sz="1600" dirty="0" smtClean="0"/>
              <a:t>Health &amp; Wellness				  2/5</a:t>
            </a:r>
          </a:p>
          <a:p>
            <a:r>
              <a:rPr lang="en-US" sz="1600" dirty="0"/>
              <a:t>	</a:t>
            </a:r>
            <a:r>
              <a:rPr lang="en-US" sz="1600" dirty="0" smtClean="0"/>
              <a:t>	</a:t>
            </a:r>
          </a:p>
          <a:p>
            <a:r>
              <a:rPr lang="en-US" sz="1600" dirty="0"/>
              <a:t>	</a:t>
            </a:r>
            <a:r>
              <a:rPr lang="en-US" sz="1600" dirty="0" smtClean="0"/>
              <a:t>				24/40</a:t>
            </a:r>
          </a:p>
          <a:p>
            <a:r>
              <a:rPr lang="en-US" sz="1600" b="1" dirty="0" smtClean="0"/>
              <a:t>Richards</a:t>
            </a:r>
          </a:p>
          <a:p>
            <a:r>
              <a:rPr lang="en-US" sz="1600" dirty="0" smtClean="0"/>
              <a:t>Provider Education &amp; Training			13/15</a:t>
            </a:r>
          </a:p>
          <a:p>
            <a:r>
              <a:rPr lang="en-US" sz="1600" dirty="0" smtClean="0"/>
              <a:t>Learning Environment &amp; Curriculum		7/13</a:t>
            </a:r>
          </a:p>
          <a:p>
            <a:r>
              <a:rPr lang="en-US" sz="1600" dirty="0" smtClean="0"/>
              <a:t>Business &amp; Professional Practices			6/7</a:t>
            </a:r>
          </a:p>
          <a:p>
            <a:r>
              <a:rPr lang="en-US" sz="1600" dirty="0" smtClean="0"/>
              <a:t>Health &amp; Wellness				1/5</a:t>
            </a:r>
          </a:p>
          <a:p>
            <a:endParaRPr lang="en-US" sz="1600" dirty="0"/>
          </a:p>
          <a:p>
            <a:r>
              <a:rPr lang="en-US" sz="1600" dirty="0" smtClean="0"/>
              <a:t>					27/40</a:t>
            </a:r>
            <a:endParaRPr lang="en-US" sz="1600" dirty="0"/>
          </a:p>
        </p:txBody>
      </p:sp>
      <p:sp>
        <p:nvSpPr>
          <p:cNvPr id="2" name="TextBox 1"/>
          <p:cNvSpPr txBox="1"/>
          <p:nvPr/>
        </p:nvSpPr>
        <p:spPr>
          <a:xfrm>
            <a:off x="3200400" y="533400"/>
            <a:ext cx="5105400" cy="369332"/>
          </a:xfrm>
          <a:prstGeom prst="rect">
            <a:avLst/>
          </a:prstGeom>
          <a:noFill/>
        </p:spPr>
        <p:txBody>
          <a:bodyPr wrap="square" rtlCol="0">
            <a:spAutoFit/>
          </a:bodyPr>
          <a:lstStyle/>
          <a:p>
            <a:pPr algn="ctr"/>
            <a:r>
              <a:rPr lang="en-US" b="1" dirty="0" smtClean="0"/>
              <a:t>Connects Formal Rating for 2014-2015</a:t>
            </a:r>
            <a:endParaRPr lang="en-US" b="1" dirty="0"/>
          </a:p>
        </p:txBody>
      </p:sp>
      <p:sp>
        <p:nvSpPr>
          <p:cNvPr id="10" name="5-Point Star 9"/>
          <p:cNvSpPr/>
          <p:nvPr/>
        </p:nvSpPr>
        <p:spPr>
          <a:xfrm>
            <a:off x="5066288" y="902732"/>
            <a:ext cx="506137"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7264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00680"/>
            <a:ext cx="3352800" cy="1164336"/>
          </a:xfrm>
          <a:prstGeom prst="rect">
            <a:avLst/>
          </a:prstGeom>
        </p:spPr>
      </p:pic>
      <p:sp>
        <p:nvSpPr>
          <p:cNvPr id="3" name="TextBox 2"/>
          <p:cNvSpPr txBox="1"/>
          <p:nvPr/>
        </p:nvSpPr>
        <p:spPr>
          <a:xfrm>
            <a:off x="2719863" y="1365016"/>
            <a:ext cx="5029200" cy="261610"/>
          </a:xfrm>
          <a:prstGeom prst="rect">
            <a:avLst/>
          </a:prstGeom>
          <a:noFill/>
        </p:spPr>
        <p:txBody>
          <a:bodyPr wrap="square" rtlCol="0">
            <a:spAutoFit/>
          </a:bodyPr>
          <a:lstStyle/>
          <a:p>
            <a:r>
              <a:rPr lang="en-US" sz="1100" i="1" dirty="0" smtClean="0"/>
              <a:t>An exceptional place for young hearts and young minds</a:t>
            </a:r>
            <a:endParaRPr lang="en-US" sz="1100" i="1"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7682"/>
          <a:stretch/>
        </p:blipFill>
        <p:spPr>
          <a:xfrm>
            <a:off x="6629400" y="208373"/>
            <a:ext cx="2239327" cy="1447800"/>
          </a:xfrm>
          <a:prstGeom prst="rect">
            <a:avLst/>
          </a:prstGeom>
        </p:spPr>
      </p:pic>
      <p:sp>
        <p:nvSpPr>
          <p:cNvPr id="10" name="TextBox 9"/>
          <p:cNvSpPr txBox="1"/>
          <p:nvPr/>
        </p:nvSpPr>
        <p:spPr>
          <a:xfrm>
            <a:off x="533400" y="1905000"/>
            <a:ext cx="8077200" cy="4124206"/>
          </a:xfrm>
          <a:prstGeom prst="rect">
            <a:avLst/>
          </a:prstGeom>
          <a:noFill/>
        </p:spPr>
        <p:txBody>
          <a:bodyPr wrap="square" rtlCol="0">
            <a:spAutoFit/>
          </a:bodyPr>
          <a:lstStyle/>
          <a:p>
            <a:pPr algn="ctr"/>
            <a:r>
              <a:rPr lang="en-US" dirty="0" smtClean="0"/>
              <a:t>The Growth of Lydell Preschool</a:t>
            </a:r>
          </a:p>
          <a:p>
            <a:pPr algn="ctr"/>
            <a:endParaRPr lang="en-US" dirty="0"/>
          </a:p>
          <a:p>
            <a:pPr marL="285750" indent="-285750">
              <a:buFont typeface="Arial" panose="020B0604020202020204" pitchFamily="34" charset="0"/>
              <a:buChar char="•"/>
            </a:pPr>
            <a:r>
              <a:rPr lang="en-US" dirty="0" smtClean="0"/>
              <a:t>2008 Program opened with 1 class of 16 offered on M, W, F</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2009 added a T,TH program with 12 students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2012 added a Toddler program with 12 students on M,W and T, TH</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2015 integrated the District’s Early Childhood program that was currently running at a Preschool out of district. </a:t>
            </a:r>
          </a:p>
          <a:p>
            <a:pPr algn="ctr"/>
            <a:endParaRPr lang="en-US" dirty="0" smtClean="0"/>
          </a:p>
          <a:p>
            <a:r>
              <a:rPr lang="en-US" sz="1600" i="1" dirty="0" smtClean="0"/>
              <a:t>*5 Early Childhood students are integrated into the preschool classroom setting and receiving individual therapies both within the classroom setting, small group and 1:1. The EC students are in the classroom two days week and are working in a small group one day a week with the Special Education Teacher and Aide. It is anticipated that 2-3 EC students will join before the years end. </a:t>
            </a:r>
            <a:endParaRPr lang="en-US" sz="1600" i="1"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14376"/>
          <a:stretch/>
        </p:blipFill>
        <p:spPr>
          <a:xfrm>
            <a:off x="228600" y="208373"/>
            <a:ext cx="2286000" cy="1468027"/>
          </a:xfrm>
          <a:prstGeom prst="rect">
            <a:avLst/>
          </a:prstGeom>
        </p:spPr>
      </p:pic>
    </p:spTree>
    <p:extLst>
      <p:ext uri="{BB962C8B-B14F-4D97-AF65-F5344CB8AC3E}">
        <p14:creationId xmlns:p14="http://schemas.microsoft.com/office/powerpoint/2010/main" val="28306862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2155</TotalTime>
  <Words>306</Words>
  <Application>Microsoft Office PowerPoint</Application>
  <PresentationFormat>On-screen Show (4:3)</PresentationFormat>
  <Paragraphs>69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Times New Roman</vt:lpstr>
      <vt:lpstr>Organic</vt:lpstr>
      <vt:lpstr>PowerPoint Presentation</vt:lpstr>
      <vt:lpstr>PowerPoint Presentation</vt:lpstr>
      <vt:lpstr>PowerPoint Presentation</vt:lpstr>
      <vt:lpstr>   Children enrolled  Richards 83 (105)     Cumberland 83   (83) Current student: staff ratios  Grades 1-5: Cumberland 1:10/1:12 Richards 1:15/1:16 Grades K4/K5: 1:12 or under                * All under state recommended ratios Family Fun Nights- Chili Night, Yo-Daddy, Taco Bar &amp; Karaoke,  Bingo Night Participated in the Kohl’s Field Trip Grant Program and offered  FREE fieldtrips on select School Days Out days. </vt:lpstr>
      <vt:lpstr>Parent Satisfaction Survey Results                 Average Score                                out of 5 Parts of Day(overall satisfaction for care given)  4.6 School Resources/Linkages     3.67 Overall Impressions      4.32 Parent Communication      4.22  What are Families Saying?  “Great Job! Wonderful caring, &amp; fun staff. Keep up the good work!”  “This has been a wonderful before school program for my daughter! Thank You!”  “The quality of care is outstanding, the staff is very professional and on top of the care needed for each child.”  “Connects has far exceeded our expectations. Our daughter loves it!”  “THANKS for ALL that you do for our children and US! You are appreciated more than you know!”  “Great job by the team there-truly feel it has been the most beneficial area of development for our son this year. Well Done.”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Whitefish Bay Schools</dc:creator>
  <cp:lastModifiedBy>Sue Gannon</cp:lastModifiedBy>
  <cp:revision>83</cp:revision>
  <cp:lastPrinted>2015-09-18T18:55:05Z</cp:lastPrinted>
  <dcterms:created xsi:type="dcterms:W3CDTF">2013-09-17T15:20:14Z</dcterms:created>
  <dcterms:modified xsi:type="dcterms:W3CDTF">2015-10-08T20:19:46Z</dcterms:modified>
</cp:coreProperties>
</file>